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71" r:id="rId5"/>
    <p:sldId id="281" r:id="rId6"/>
    <p:sldId id="283" r:id="rId7"/>
    <p:sldId id="259" r:id="rId8"/>
    <p:sldId id="265" r:id="rId9"/>
    <p:sldId id="279" r:id="rId10"/>
    <p:sldId id="272" r:id="rId11"/>
    <p:sldId id="278" r:id="rId12"/>
    <p:sldId id="260" r:id="rId13"/>
    <p:sldId id="274" r:id="rId14"/>
    <p:sldId id="261" r:id="rId15"/>
    <p:sldId id="262" r:id="rId16"/>
    <p:sldId id="263" r:id="rId17"/>
    <p:sldId id="280" r:id="rId18"/>
    <p:sldId id="266" r:id="rId19"/>
    <p:sldId id="273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9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38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58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B6C6-070E-4079-8BE8-C4119CBCCD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ECDD84-7027-48A1-93F2-47C269B9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designs.com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e.com/" TargetMode="External"/><Relationship Id="rId2" Type="http://schemas.openxmlformats.org/officeDocument/2006/relationships/hyperlink" Target="http://www.earthdesig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sfcc.edu/continuing-education-schedule/" TargetMode="External"/><Relationship Id="rId4" Type="http://schemas.openxmlformats.org/officeDocument/2006/relationships/hyperlink" Target="http://www.santafebotanicalgarde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itizenscienc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rdmap.org/" TargetMode="External"/><Relationship Id="rId3" Type="http://schemas.openxmlformats.org/officeDocument/2006/relationships/hyperlink" Target="http://www.usanpn.org/natures_notebook" TargetMode="External"/><Relationship Id="rId7" Type="http://schemas.openxmlformats.org/officeDocument/2006/relationships/hyperlink" Target="http://www.budburst.org/" TargetMode="External"/><Relationship Id="rId2" Type="http://schemas.openxmlformats.org/officeDocument/2006/relationships/hyperlink" Target="http://www.birds.cornel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mblebeewatch.org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onarchwatch.org/" TargetMode="External"/><Relationship Id="rId10" Type="http://schemas.openxmlformats.org/officeDocument/2006/relationships/hyperlink" Target="http://www.migratorydragonflypartnership.org/" TargetMode="External"/><Relationship Id="rId4" Type="http://schemas.openxmlformats.org/officeDocument/2006/relationships/hyperlink" Target="http://www.nestwatch.org/" TargetMode="External"/><Relationship Id="rId9" Type="http://schemas.openxmlformats.org/officeDocument/2006/relationships/hyperlink" Target="http://www.pondwatch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tdetective.org/" TargetMode="External"/><Relationship Id="rId3" Type="http://schemas.openxmlformats.org/officeDocument/2006/relationships/hyperlink" Target="https://bugwoodcloud.org/" TargetMode="External"/><Relationship Id="rId7" Type="http://schemas.openxmlformats.org/officeDocument/2006/relationships/hyperlink" Target="https://www.scientificamerican.com/" TargetMode="External"/><Relationship Id="rId2" Type="http://schemas.openxmlformats.org/officeDocument/2006/relationships/hyperlink" Target="https://www.eddmap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geographic.org/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inaturalist.org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scistarter.com/" TargetMode="External"/><Relationship Id="rId9" Type="http://schemas.openxmlformats.org/officeDocument/2006/relationships/hyperlink" Target="https://legacy.mos.org/fireflywat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ABABA7-0420-4200-9B65-1C1967CE9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03E380-9CD1-4ABA-A763-9F9D252B890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D43EC1-35FA-4FC3-8526-F655CEB09D9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897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317EBE3-FF86-4DA1-BC9A-331F7F2144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087" y="221226"/>
            <a:ext cx="4982688" cy="6179574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Using Citizen Science, Education and Community Involvement –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to Preserve, Protect and Restore the Unique Springs and Wetlands of the Southwest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DFE39-E01A-4537-BC45-341967D2C219}"/>
              </a:ext>
            </a:extLst>
          </p:cNvPr>
          <p:cNvSpPr txBox="1"/>
          <p:nvPr/>
        </p:nvSpPr>
        <p:spPr>
          <a:xfrm>
            <a:off x="6248400" y="5525693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Jeff Depew</a:t>
            </a:r>
          </a:p>
        </p:txBody>
      </p:sp>
    </p:spTree>
    <p:extLst>
      <p:ext uri="{BB962C8B-B14F-4D97-AF65-F5344CB8AC3E}">
        <p14:creationId xmlns:p14="http://schemas.microsoft.com/office/powerpoint/2010/main" val="22866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7" y="944443"/>
            <a:ext cx="2824337" cy="49691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Education, Curriculum and Citizen Science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Resource 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D350B-52B8-4346-8968-7F3DE7AF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17" y="3513886"/>
            <a:ext cx="1864129" cy="286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D1582-3BFE-44EA-8B93-1940B018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18" y="266559"/>
            <a:ext cx="1772212" cy="2862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4DD81-06E1-4DB9-8E4D-70653B863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471" y="239445"/>
            <a:ext cx="1864129" cy="288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BB41D-4D37-4935-9FE2-2F80832F4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312" y="252924"/>
            <a:ext cx="1623888" cy="286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95F75C-8FD4-44BB-9D5A-301E2299E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337" y="3472031"/>
            <a:ext cx="1736884" cy="29194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534854-5D68-4319-A435-726F819B2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539" y="3513887"/>
            <a:ext cx="1734671" cy="2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B4685AA8-AE33-49C7-8B6B-3F8AE045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6054"/>
            <a:ext cx="2084309" cy="2958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348B68-81DB-42E0-AB04-225EFD36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9" y="196733"/>
            <a:ext cx="2031938" cy="2944298"/>
          </a:xfrm>
          <a:prstGeom prst="rect">
            <a:avLst/>
          </a:prstGeom>
        </p:spPr>
      </p:pic>
      <p:pic>
        <p:nvPicPr>
          <p:cNvPr id="31" name="Picture 7" descr="https://images-na.ssl-images-amazon.com/images/I/41-UbBY-8fL._SX334_BO1,204,203,200_.jpg">
            <a:extLst>
              <a:ext uri="{FF2B5EF4-FFF2-40B4-BE49-F238E27FC236}">
                <a16:creationId xmlns:a16="http://schemas.microsoft.com/office/drawing/2014/main" id="{413B93AB-63AD-4A4D-8AB4-0C11CAE5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07" y="3338027"/>
            <a:ext cx="2281731" cy="3215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EDFFF-3254-4165-A2B0-BBF278C5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491" y="1967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E201DEC-8A3A-46F7-8FE4-1D13CAEC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-1241" r="16429"/>
          <a:stretch>
            <a:fillRect/>
          </a:stretch>
        </p:blipFill>
        <p:spPr bwMode="auto">
          <a:xfrm>
            <a:off x="6080462" y="110613"/>
            <a:ext cx="2330450" cy="3022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">
            <a:extLst>
              <a:ext uri="{FF2B5EF4-FFF2-40B4-BE49-F238E27FC236}">
                <a16:creationId xmlns:a16="http://schemas.microsoft.com/office/drawing/2014/main" id="{9A1805F9-1412-4D2D-8F07-7A87C1A5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79C239E-0DBF-43A3-8A36-A8D0235A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7131"/>
          <a:stretch>
            <a:fillRect/>
          </a:stretch>
        </p:blipFill>
        <p:spPr bwMode="auto">
          <a:xfrm>
            <a:off x="670078" y="3315773"/>
            <a:ext cx="2064160" cy="3157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C3CFA3-577E-43F6-81F0-B6157BA738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04" t="20700" r="53851" b="7569"/>
          <a:stretch/>
        </p:blipFill>
        <p:spPr>
          <a:xfrm>
            <a:off x="6069236" y="3388864"/>
            <a:ext cx="2388964" cy="3084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83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Aq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892" y="942108"/>
            <a:ext cx="2902034" cy="496911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Southwest Ecoregion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Acequias, Swales, Arroyos,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Cienegas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, Streams, Springs, Vernal ‘ponds’ ….and Bioretention Ponds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B68A68-A9D5-44E5-BC0E-49D63273E31B}"/>
              </a:ext>
            </a:extLst>
          </p:cNvPr>
          <p:cNvSpPr txBox="1"/>
          <p:nvPr/>
        </p:nvSpPr>
        <p:spPr>
          <a:xfrm>
            <a:off x="6277280" y="2567316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Arroyo </a:t>
            </a:r>
            <a:r>
              <a:rPr lang="en-US" sz="1400" dirty="0" err="1"/>
              <a:t>Chamisos</a:t>
            </a:r>
            <a:r>
              <a:rPr lang="en-US" sz="1400" dirty="0"/>
              <a:t> - Santa Fe</a:t>
            </a:r>
          </a:p>
        </p:txBody>
      </p:sp>
      <p:pic>
        <p:nvPicPr>
          <p:cNvPr id="29" name="Picture 28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2F50486-3017-4D12-A3C4-3D2E6810C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53" y="4682046"/>
            <a:ext cx="2443958" cy="1622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9AD55F5-BE74-4A7D-BB47-5779C3066A18}"/>
              </a:ext>
            </a:extLst>
          </p:cNvPr>
          <p:cNvSpPr txBox="1"/>
          <p:nvPr/>
        </p:nvSpPr>
        <p:spPr>
          <a:xfrm>
            <a:off x="3733800" y="6245423"/>
            <a:ext cx="2800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Hembrillo</a:t>
            </a:r>
            <a:r>
              <a:rPr lang="en-US" sz="1400" dirty="0"/>
              <a:t> Canyon Swale</a:t>
            </a:r>
          </a:p>
        </p:txBody>
      </p:sp>
      <p:pic>
        <p:nvPicPr>
          <p:cNvPr id="32" name="Picture 31" descr="A close up of a dry grass field&#10;&#10;Description generated with very high confidence">
            <a:extLst>
              <a:ext uri="{FF2B5EF4-FFF2-40B4-BE49-F238E27FC236}">
                <a16:creationId xmlns:a16="http://schemas.microsoft.com/office/drawing/2014/main" id="{09B16863-F778-41E4-9725-88E5DDA1D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5" y="855588"/>
            <a:ext cx="2340351" cy="1755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73F52687-92F3-44EC-9E48-83AF6A8B7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33" y="3200648"/>
            <a:ext cx="2927913" cy="1716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04A85F-09E8-41B4-AFE3-85964CB9D05A}"/>
              </a:ext>
            </a:extLst>
          </p:cNvPr>
          <p:cNvSpPr txBox="1"/>
          <p:nvPr/>
        </p:nvSpPr>
        <p:spPr>
          <a:xfrm>
            <a:off x="6094290" y="4918170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Stormwater</a:t>
            </a:r>
            <a:r>
              <a:rPr lang="en-US" sz="1400" dirty="0"/>
              <a:t> - Querencia Green </a:t>
            </a:r>
          </a:p>
        </p:txBody>
      </p:sp>
      <p:pic>
        <p:nvPicPr>
          <p:cNvPr id="4098" name="Picture 2" descr="C:\Users\Jeff\Documents\research talk\acequ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53" y="254483"/>
            <a:ext cx="2193653" cy="1645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ff\Documents\research talk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24804"/>
            <a:ext cx="2833762" cy="1613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1734" y="1939835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Acequia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4031341"/>
            <a:ext cx="228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Leonora Curtin </a:t>
            </a:r>
            <a:r>
              <a:rPr lang="en-US" sz="1400" dirty="0" err="1"/>
              <a:t>Cienega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44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892" y="942108"/>
            <a:ext cx="2902034" cy="496911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Restoration and Preservation of habitats: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Opportunities for collaboration –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Research, Education, Citizen Science and community involvement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792" y="454582"/>
            <a:ext cx="5122514" cy="663201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*Water catchment; bioretention ponds and wetland areas become ‘natural areas’ for education, community and  increased biodiversity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*Adapted acequias to hold more native plants – sharing biodiversity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*Riparian areas that are undergoing streambank stabilization , restoration and monitoring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*Short grass prairies that are being protected,     reseeded and restored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*Arroyos and revetments that are going through communities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*Roadside areas where seed collection is taking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*Springs that are identified, monitored, preserved and protected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*Caves and cave systems that are being monitored for biodiversity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Cienegas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that are undergoing restored water tables and increased biodiversity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42" y="221226"/>
            <a:ext cx="2711384" cy="568999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‘Postage Stamp Habitats’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‘Migratory Waystations’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   ESSENTIAL INGREDIENTS:</a:t>
            </a: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Water that is slowed down, held or pooled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Native plants (specific to habitat, ecoregion and zone) protected, seeded or planted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Wind breaks and perches for birds and wildlife- preserved/protected or created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Old growth trees , or simulated, for nesting and protection (existing snags, deadfall, birdhouses, decayed logs,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Protection and monitoring of water quality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2" descr="Image result for small springs that are bird habitats pho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3877"/>
            <a:ext cx="3009900" cy="2219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31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92" y="942108"/>
            <a:ext cx="2902034" cy="49691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Research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1203086"/>
            <a:ext cx="4841662" cy="496911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 and Post habitat restoration and/or ‘natural area’ creation – sampling, characterization, monitoring through quadrat sampling and transect studies, photographic monitoring, oral histories, inventory tools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Consistent monitoring of habitats, species, water quality and flow, restored areas, health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Using Citizen Science programs to collaborate, collect data and analyze data of different sites in different habitats and ecoregions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27" descr="H:\20180508_1928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1728" r="22695" b="8680"/>
          <a:stretch/>
        </p:blipFill>
        <p:spPr bwMode="auto">
          <a:xfrm>
            <a:off x="457200" y="628681"/>
            <a:ext cx="2819400" cy="2116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744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059"/>
            <a:ext cx="2693521" cy="412017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Examples of research and education: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Bioretention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Pond, Vernal pools, Springs, Wetlands</a:t>
            </a:r>
          </a:p>
        </p:txBody>
      </p:sp>
      <p:pic>
        <p:nvPicPr>
          <p:cNvPr id="5" name="Content Placeholder 4" descr="A picture containing grass, outdoor, tree, person&#10;&#10;Description generated with very high confidence">
            <a:extLst>
              <a:ext uri="{FF2B5EF4-FFF2-40B4-BE49-F238E27FC236}">
                <a16:creationId xmlns:a16="http://schemas.microsoft.com/office/drawing/2014/main" id="{797F6C86-F333-4B7A-A95A-AC3007903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51" y="2183981"/>
            <a:ext cx="2478578" cy="2165264"/>
          </a:xfrm>
          <a:ln>
            <a:solidFill>
              <a:schemeClr val="tx1"/>
            </a:solidFill>
          </a:ln>
        </p:spPr>
      </p:pic>
      <p:pic>
        <p:nvPicPr>
          <p:cNvPr id="23" name="Picture 22" descr="A picture containing grass, outdoor&#10;&#10;Description generated with very high confidence">
            <a:extLst>
              <a:ext uri="{FF2B5EF4-FFF2-40B4-BE49-F238E27FC236}">
                <a16:creationId xmlns:a16="http://schemas.microsoft.com/office/drawing/2014/main" id="{20A5835A-5419-49A1-A12C-D57531FE8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49" y="254419"/>
            <a:ext cx="2374205" cy="1802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id="{7C53D467-21D7-4075-99FD-DD3A3653D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49" y="221226"/>
            <a:ext cx="2592506" cy="1851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329245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4" descr="I:\SCANS\stream ecology MBG\444800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4132030"/>
            <a:ext cx="2921395" cy="2432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6" descr="H:\454500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467560" cy="2295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8" descr="H:\20150904_14311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4792" r="2404"/>
          <a:stretch/>
        </p:blipFill>
        <p:spPr bwMode="auto">
          <a:xfrm>
            <a:off x="2971800" y="2209800"/>
            <a:ext cx="3222249" cy="2052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360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 descr="H:\20150802_142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3526" y="2143881"/>
            <a:ext cx="6578993" cy="2544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6" descr="H:\20150802_1451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" y="4419600"/>
            <a:ext cx="2272538" cy="2259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27" descr="H:\Madrean Conference 2018\20150109_153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126606"/>
            <a:ext cx="1981200" cy="1643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8" descr="I:\SCANS\stream ecology MBG\44480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" y="179781"/>
            <a:ext cx="19050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29" descr="I:\SCANS\stream ecology MBG\444800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2630"/>
            <a:ext cx="1752600" cy="381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30" descr="I:\SCANS\stream ecology MBG\444800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728401"/>
            <a:ext cx="2819401" cy="2149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31" descr="H:\444800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78" y="4228296"/>
            <a:ext cx="2431415" cy="229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57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96" y="942108"/>
            <a:ext cx="2786930" cy="49691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Examples of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Research, Education, Community Involvement and Citizen Science: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Habitat Restoration</a:t>
            </a:r>
          </a:p>
        </p:txBody>
      </p:sp>
      <p:pic>
        <p:nvPicPr>
          <p:cNvPr id="5" name="Picture 4" descr="A large waterfall over a body of water&#10;&#10;Description generated with high confidence">
            <a:extLst>
              <a:ext uri="{FF2B5EF4-FFF2-40B4-BE49-F238E27FC236}">
                <a16:creationId xmlns:a16="http://schemas.microsoft.com/office/drawing/2014/main" id="{FDD9E4B4-8C58-4122-8288-65C63979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95" y="225498"/>
            <a:ext cx="1577459" cy="1577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6E0BC230-30CC-4FEB-B62C-BC1B43464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75" y="549402"/>
            <a:ext cx="2972126" cy="1777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river running through a grassy area&#10;&#10;Description generated with high confidence">
            <a:extLst>
              <a:ext uri="{FF2B5EF4-FFF2-40B4-BE49-F238E27FC236}">
                <a16:creationId xmlns:a16="http://schemas.microsoft.com/office/drawing/2014/main" id="{AACC160E-2F65-4941-8F90-EE2016B0D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55" y="2759975"/>
            <a:ext cx="2390775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picture containing power shovel, outdoor&#10;&#10;Description generated with high confidence">
            <a:extLst>
              <a:ext uri="{FF2B5EF4-FFF2-40B4-BE49-F238E27FC236}">
                <a16:creationId xmlns:a16="http://schemas.microsoft.com/office/drawing/2014/main" id="{289446C2-EA7F-44E9-AE5E-A496B181E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73" y="4758954"/>
            <a:ext cx="2909455" cy="1246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tree next to a body of water&#10;&#10;Description generated with high confidence">
            <a:extLst>
              <a:ext uri="{FF2B5EF4-FFF2-40B4-BE49-F238E27FC236}">
                <a16:creationId xmlns:a16="http://schemas.microsoft.com/office/drawing/2014/main" id="{556DE19C-D451-429A-8A37-2FE9B0F72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03" y="2825520"/>
            <a:ext cx="1972989" cy="1315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799C46-4529-425E-B48C-F4B396813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58" y="4902813"/>
            <a:ext cx="2157566" cy="16678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771EE66-3D71-4459-BD39-EE55BCDD0C50}"/>
              </a:ext>
            </a:extLst>
          </p:cNvPr>
          <p:cNvSpPr txBox="1"/>
          <p:nvPr/>
        </p:nvSpPr>
        <p:spPr>
          <a:xfrm>
            <a:off x="3406670" y="1734752"/>
            <a:ext cx="231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Chihuahua chub habitat-</a:t>
            </a:r>
            <a:r>
              <a:rPr lang="en-US" sz="1400" dirty="0" err="1"/>
              <a:t>Mimbres</a:t>
            </a:r>
            <a:r>
              <a:rPr lang="en-US" sz="1400" dirty="0"/>
              <a:t> River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FC58-B115-4C73-8CDE-A30792D441BB}"/>
              </a:ext>
            </a:extLst>
          </p:cNvPr>
          <p:cNvSpPr txBox="1"/>
          <p:nvPr/>
        </p:nvSpPr>
        <p:spPr>
          <a:xfrm>
            <a:off x="5379774" y="2286220"/>
            <a:ext cx="3810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Middle Rio Grande Ecosystem Restoration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A55FC-DD19-465C-A4F0-5EE250451BEE}"/>
              </a:ext>
            </a:extLst>
          </p:cNvPr>
          <p:cNvSpPr txBox="1"/>
          <p:nvPr/>
        </p:nvSpPr>
        <p:spPr>
          <a:xfrm>
            <a:off x="6318616" y="4123868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Rio Grande Water Restoration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74DFDD-B9C4-4DA2-8B94-59AB99C5E803}"/>
              </a:ext>
            </a:extLst>
          </p:cNvPr>
          <p:cNvSpPr txBox="1"/>
          <p:nvPr/>
        </p:nvSpPr>
        <p:spPr>
          <a:xfrm>
            <a:off x="6330902" y="5961634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Red River Water Restoration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9D80D1-7E78-4919-A7BD-E2B156AC82B2}"/>
              </a:ext>
            </a:extLst>
          </p:cNvPr>
          <p:cNvSpPr txBox="1"/>
          <p:nvPr/>
        </p:nvSpPr>
        <p:spPr>
          <a:xfrm>
            <a:off x="3583590" y="4492676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NM Fish and Wildlife Restoration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B8001D-7EE5-45E7-A36D-BE6935684832}"/>
              </a:ext>
            </a:extLst>
          </p:cNvPr>
          <p:cNvSpPr txBox="1"/>
          <p:nvPr/>
        </p:nvSpPr>
        <p:spPr>
          <a:xfrm>
            <a:off x="3947293" y="6492856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Sky Island Alliance</a:t>
            </a:r>
          </a:p>
        </p:txBody>
      </p:sp>
    </p:spTree>
    <p:extLst>
      <p:ext uri="{BB962C8B-B14F-4D97-AF65-F5344CB8AC3E}">
        <p14:creationId xmlns:p14="http://schemas.microsoft.com/office/powerpoint/2010/main" val="396107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92" y="152400"/>
            <a:ext cx="2902034" cy="637953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Why is this important?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379933"/>
            <a:ext cx="4841662" cy="6325667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Education of public and community – ‘all hands on deck’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 involvement in projects that they live with,  are committed to  and  enjoy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Research, monitoring, inventory work – preservation and protection of springs and wetlands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Habitat Creation,  Restoration,  Preservation =                      increased biodiversity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Creation of ‘natural areas’ for biodiversity, study and community enjoyment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Providing protection/habitat/safe spaces for insects,  pollinators, migratory animals and wildlife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Bird habitat creation providing additional protected migratory and nesting spaces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Consistency of protected ‘natural areas’ – monitoring and inventory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Educational use - getting students, adults and young people ‘out of the 4 walls’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27" descr="H:\spring and student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416"/>
            <a:ext cx="2700111" cy="3617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19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25" y="609600"/>
            <a:ext cx="2442412" cy="377762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Jeff Depew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6891C3-70E3-496F-BB78-A6058F032BB8}"/>
              </a:ext>
            </a:extLst>
          </p:cNvPr>
          <p:cNvSpPr/>
          <p:nvPr/>
        </p:nvSpPr>
        <p:spPr>
          <a:xfrm>
            <a:off x="3657600" y="457200"/>
            <a:ext cx="529118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Professor Emeritus, Webster University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        International Campus, St. Louis Missouri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Educator and researcher for over 40 years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Restoration Ecology since the groundbreaking 1988 conference ‘Restoring the Earth’ 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Citizen Science Researcher and Educator since 1991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Professional Wetland Scientist since 1995.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Assisted in development of Missouri Stream Team, 1988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Field Research involving Bats, Caves, Springs 1998-2015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Researching Climate Change since  1998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EarthDesigns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llc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Restoration Ecology, Natural Area Creation and Preservation, Consulting       1976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eff\Documents\research talk\Jeff &amp;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" y="3392055"/>
            <a:ext cx="2801607" cy="1867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8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65" y="942109"/>
            <a:ext cx="2850561" cy="111529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Contact Information:</a:t>
            </a:r>
            <a:br>
              <a:rPr lang="en-US" sz="23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3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3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3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524" y="708228"/>
            <a:ext cx="5067352" cy="351300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Consulting, Education, Practice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Creating and restoring habitats, natural areas and Biodiversity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Research and community involvement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2" descr="A close up of a statue&#10;&#10;Description generated with high confidence">
            <a:extLst>
              <a:ext uri="{FF2B5EF4-FFF2-40B4-BE49-F238E27FC236}">
                <a16:creationId xmlns:a16="http://schemas.microsoft.com/office/drawing/2014/main" id="{9571EE92-E847-4EC0-AE51-08CA59196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6" y="1771243"/>
            <a:ext cx="2389889" cy="3083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B34236-5E50-4CD0-9DBB-9465C90A4476}"/>
              </a:ext>
            </a:extLst>
          </p:cNvPr>
          <p:cNvSpPr/>
          <p:nvPr/>
        </p:nvSpPr>
        <p:spPr>
          <a:xfrm>
            <a:off x="2255643" y="5059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A53010"/>
              </a:buClr>
            </a:pPr>
            <a:r>
              <a:rPr lang="en-US" sz="2400" dirty="0">
                <a:solidFill>
                  <a:srgbClr val="766F54">
                    <a:lumMod val="75000"/>
                  </a:srgbClr>
                </a:solidFill>
              </a:rPr>
              <a:t> </a:t>
            </a:r>
            <a:r>
              <a:rPr lang="en-US" sz="2400" dirty="0">
                <a:solidFill>
                  <a:srgbClr val="766F54">
                    <a:lumMod val="75000"/>
                  </a:srgbClr>
                </a:solidFill>
                <a:hlinkClick r:id="rId3"/>
              </a:rPr>
              <a:t>www.earthdesigns.com</a:t>
            </a:r>
            <a:endParaRPr lang="en-US" sz="2400" dirty="0">
              <a:solidFill>
                <a:srgbClr val="766F54">
                  <a:lumMod val="75000"/>
                </a:srgbClr>
              </a:solidFill>
            </a:endParaRPr>
          </a:p>
          <a:p>
            <a:pPr lvl="0" algn="ctr">
              <a:buClr>
                <a:srgbClr val="A53010"/>
              </a:buClr>
            </a:pPr>
            <a:r>
              <a:rPr lang="en-US" sz="2400" dirty="0">
                <a:solidFill>
                  <a:srgbClr val="766F54">
                    <a:lumMod val="75000"/>
                  </a:srgbClr>
                </a:solidFill>
              </a:rPr>
              <a:t>Jeff Depew</a:t>
            </a:r>
          </a:p>
          <a:p>
            <a:pPr lvl="0" algn="ctr">
              <a:buClr>
                <a:srgbClr val="A53010"/>
              </a:buClr>
            </a:pPr>
            <a:r>
              <a:rPr lang="en-US" sz="2400" dirty="0">
                <a:solidFill>
                  <a:srgbClr val="766F54">
                    <a:lumMod val="75000"/>
                  </a:srgbClr>
                </a:solidFill>
              </a:rPr>
              <a:t>314-422-1496</a:t>
            </a:r>
          </a:p>
          <a:p>
            <a:pPr lvl="0" algn="ctr">
              <a:buClr>
                <a:srgbClr val="A53010"/>
              </a:buClr>
            </a:pPr>
            <a:r>
              <a:rPr lang="en-US" sz="2400" dirty="0">
                <a:solidFill>
                  <a:srgbClr val="766F54">
                    <a:lumMod val="75000"/>
                  </a:srgbClr>
                </a:solidFill>
              </a:rPr>
              <a:t>jcdepew@earthlink.net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0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91" y="942108"/>
            <a:ext cx="3322901" cy="4969113"/>
          </a:xfrm>
        </p:spPr>
        <p:txBody>
          <a:bodyPr anchor="ctr">
            <a:normAutofit/>
          </a:bodyPr>
          <a:lstStyle/>
          <a:p>
            <a:pPr algn="ctr"/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Current Collaborations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F6545D-4969-446F-B049-CCE5E2B774B3}"/>
              </a:ext>
            </a:extLst>
          </p:cNvPr>
          <p:cNvSpPr txBox="1">
            <a:spLocks/>
          </p:cNvSpPr>
          <p:nvPr/>
        </p:nvSpPr>
        <p:spPr>
          <a:xfrm>
            <a:off x="3657600" y="366252"/>
            <a:ext cx="5328922" cy="6415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EarthDesigns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LLC, :  consulting, education, research and practice     since 1976 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www.earthdesigns.com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Institute for Applied Ecology:   environmental education and Summer ‘Forest Bound’ program    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www.iae.com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Santa Fe Botanical Garden:  outdoor education courses at Leonora Curtin Wetland Preserve and horticultural education      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4"/>
              </a:rPr>
              <a:t>www.santafebotanicalgarden.org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Santa Fe Community College:   teaching ‘Wetland Ecology’ and ‘Global Climate Change’  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5"/>
              </a:rPr>
              <a:t>www.sfcc.edu/continuing-education-schedule/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Regional Xeriscape/Landscape Architects and Designers;    consulting and collaboration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Regional Schools and Community centers:   creating ‘natural areas’,  consulting for ‘out of the classroom’  activities and education</a:t>
            </a:r>
          </a:p>
        </p:txBody>
      </p:sp>
      <p:pic>
        <p:nvPicPr>
          <p:cNvPr id="25" name="Picture 24" descr="C:\Users\Jeff\Documents\research talk SER conf. Fall 2017\EarthDesignsTM_001-1024x102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1226"/>
            <a:ext cx="2590783" cy="2524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43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3322901" cy="22949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Today’s Topics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F6545D-4969-446F-B049-CCE5E2B774B3}"/>
              </a:ext>
            </a:extLst>
          </p:cNvPr>
          <p:cNvSpPr txBox="1">
            <a:spLocks/>
          </p:cNvSpPr>
          <p:nvPr/>
        </p:nvSpPr>
        <p:spPr>
          <a:xfrm>
            <a:off x="3445195" y="379933"/>
            <a:ext cx="6852023" cy="5198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Making Connections/ ’connecting the dots’: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      Science communicates with the public……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Citizen Science is a ‘vehicle’ for science (and scientists)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      to reach the public and  youth…..</a:t>
            </a:r>
          </a:p>
          <a:p>
            <a:pPr marL="0" indent="0">
              <a:lnSpc>
                <a:spcPct val="90000"/>
              </a:lnSpc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Community involvement and interaction with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research…..</a:t>
            </a:r>
          </a:p>
          <a:p>
            <a:pPr marL="0" indent="0">
              <a:lnSpc>
                <a:spcPct val="90000"/>
              </a:lnSpc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Restoration Ecology and Science, as a source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     education and citizen science research opportunities..</a:t>
            </a:r>
          </a:p>
          <a:p>
            <a:pPr marL="0" indent="0">
              <a:lnSpc>
                <a:spcPct val="90000"/>
              </a:lnSpc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Springs, Marshes and Seeps  ARE  wetlands….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6400" dirty="0">
                <a:solidFill>
                  <a:srgbClr val="766F54">
                    <a:lumMod val="75000"/>
                  </a:srgbClr>
                </a:solidFill>
              </a:rPr>
              <a:t>Restoration Ecology as a source of education and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6400" dirty="0">
                <a:solidFill>
                  <a:srgbClr val="766F54">
                    <a:lumMod val="75000"/>
                  </a:srgbClr>
                </a:solidFill>
              </a:rPr>
              <a:t>      citizen science research opportunities…..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“Postage Stamp Habitats” /    “Migratory Waystations”….</a:t>
            </a:r>
          </a:p>
          <a:p>
            <a:pPr marL="0" indent="0">
              <a:lnSpc>
                <a:spcPct val="90000"/>
              </a:lnSpc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Education :      “Out of the four walls”…..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Preparing for our collective future…..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Advocacy……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5" y="1638099"/>
            <a:ext cx="2982362" cy="462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5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13C958-5356-48AF-AE66-E36D7D55F1D4}"/>
              </a:ext>
            </a:extLst>
          </p:cNvPr>
          <p:cNvSpPr/>
          <p:nvPr/>
        </p:nvSpPr>
        <p:spPr>
          <a:xfrm>
            <a:off x="5399276" y="295019"/>
            <a:ext cx="2051537" cy="154384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Schools: 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 Grade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 Middle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 H.S.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975DEBF-E29B-473C-8687-4B4ADEEC5D5F}"/>
              </a:ext>
            </a:extLst>
          </p:cNvPr>
          <p:cNvSpPr/>
          <p:nvPr/>
        </p:nvSpPr>
        <p:spPr>
          <a:xfrm>
            <a:off x="1974687" y="93655"/>
            <a:ext cx="2026608" cy="1447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Like-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minded</a:t>
            </a:r>
          </a:p>
          <a:p>
            <a:pPr algn="ctr"/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877EF4-DB76-4A99-AAB2-C3452CB4D974}"/>
              </a:ext>
            </a:extLst>
          </p:cNvPr>
          <p:cNvSpPr/>
          <p:nvPr/>
        </p:nvSpPr>
        <p:spPr>
          <a:xfrm>
            <a:off x="3728853" y="321138"/>
            <a:ext cx="1887338" cy="12676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Churches,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Synagogue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F6A0DE-E8E6-44F4-A340-D4A321F18FED}"/>
              </a:ext>
            </a:extLst>
          </p:cNvPr>
          <p:cNvSpPr/>
          <p:nvPr/>
        </p:nvSpPr>
        <p:spPr>
          <a:xfrm>
            <a:off x="114924" y="299362"/>
            <a:ext cx="2160520" cy="156562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Foundations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77FA9C-60C2-4BC1-BB57-E2AA5CD04374}"/>
              </a:ext>
            </a:extLst>
          </p:cNvPr>
          <p:cNvSpPr/>
          <p:nvPr/>
        </p:nvSpPr>
        <p:spPr>
          <a:xfrm>
            <a:off x="7198892" y="169941"/>
            <a:ext cx="1960273" cy="12952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“Friends of”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F99C80-AA71-4F3F-8990-8D444320E7D9}"/>
              </a:ext>
            </a:extLst>
          </p:cNvPr>
          <p:cNvSpPr/>
          <p:nvPr/>
        </p:nvSpPr>
        <p:spPr>
          <a:xfrm>
            <a:off x="7441554" y="4221228"/>
            <a:ext cx="1698667" cy="154597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 Gardeners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7EB7A6-B857-4F6F-BB9D-88E2128619F3}"/>
              </a:ext>
            </a:extLst>
          </p:cNvPr>
          <p:cNvSpPr/>
          <p:nvPr/>
        </p:nvSpPr>
        <p:spPr>
          <a:xfrm>
            <a:off x="6436423" y="5171270"/>
            <a:ext cx="2258555" cy="168197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Garden Clubs,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Native Plant Societies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586C14-FFE8-4E4A-9975-BA7F7AC5A00C}"/>
              </a:ext>
            </a:extLst>
          </p:cNvPr>
          <p:cNvSpPr/>
          <p:nvPr/>
        </p:nvSpPr>
        <p:spPr>
          <a:xfrm>
            <a:off x="2296351" y="5708302"/>
            <a:ext cx="2258555" cy="114494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Environmental Organizations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38A3E1-F203-41B8-BAD1-D8A11C68BC32}"/>
              </a:ext>
            </a:extLst>
          </p:cNvPr>
          <p:cNvSpPr/>
          <p:nvPr/>
        </p:nvSpPr>
        <p:spPr>
          <a:xfrm>
            <a:off x="55700" y="3658875"/>
            <a:ext cx="2258555" cy="96253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Botanical Gardens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D966B2-B90B-4EB6-9505-FFE75F745153}"/>
              </a:ext>
            </a:extLst>
          </p:cNvPr>
          <p:cNvSpPr/>
          <p:nvPr/>
        </p:nvSpPr>
        <p:spPr>
          <a:xfrm>
            <a:off x="176277" y="5635284"/>
            <a:ext cx="2258555" cy="99981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Watershed Organizations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E9AB84-933D-44A7-8682-ADB6444620A5}"/>
              </a:ext>
            </a:extLst>
          </p:cNvPr>
          <p:cNvSpPr/>
          <p:nvPr/>
        </p:nvSpPr>
        <p:spPr>
          <a:xfrm>
            <a:off x="114925" y="1707410"/>
            <a:ext cx="1991252" cy="205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Professional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Consultants,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Advisors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8FEE9F-AD49-452F-A1CD-BC740FC8D988}"/>
              </a:ext>
            </a:extLst>
          </p:cNvPr>
          <p:cNvSpPr/>
          <p:nvPr/>
        </p:nvSpPr>
        <p:spPr>
          <a:xfrm>
            <a:off x="7092553" y="2872299"/>
            <a:ext cx="2010952" cy="149299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 Nurseries,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Seed Producers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002A9D-A8AA-49CD-A953-F76F47696D1B}"/>
              </a:ext>
            </a:extLst>
          </p:cNvPr>
          <p:cNvSpPr/>
          <p:nvPr/>
        </p:nvSpPr>
        <p:spPr>
          <a:xfrm>
            <a:off x="4353741" y="5355429"/>
            <a:ext cx="2258555" cy="154597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Colleges,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University: 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Biology Department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70F256-FA5D-40D8-B93E-0B2F3F77F84C}"/>
              </a:ext>
            </a:extLst>
          </p:cNvPr>
          <p:cNvSpPr/>
          <p:nvPr/>
        </p:nvSpPr>
        <p:spPr>
          <a:xfrm>
            <a:off x="3357636" y="2441807"/>
            <a:ext cx="2258555" cy="168197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65BF0A-EB6C-4436-A1F6-6FB5CC4A2CE7}"/>
              </a:ext>
            </a:extLst>
          </p:cNvPr>
          <p:cNvSpPr/>
          <p:nvPr/>
        </p:nvSpPr>
        <p:spPr>
          <a:xfrm>
            <a:off x="3260433" y="2068629"/>
            <a:ext cx="1481724" cy="62674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Swales, Wash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294336-F09B-4665-BF88-DAF51A5C13F9}"/>
              </a:ext>
            </a:extLst>
          </p:cNvPr>
          <p:cNvSpPr/>
          <p:nvPr/>
        </p:nvSpPr>
        <p:spPr>
          <a:xfrm>
            <a:off x="5094793" y="3129880"/>
            <a:ext cx="1646873" cy="49546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Acequias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EA25AB-C105-4AB2-91E2-6483FA2CD936}"/>
              </a:ext>
            </a:extLst>
          </p:cNvPr>
          <p:cNvSpPr/>
          <p:nvPr/>
        </p:nvSpPr>
        <p:spPr>
          <a:xfrm>
            <a:off x="4554906" y="2073187"/>
            <a:ext cx="1481724" cy="49099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Arroyo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467C16F-A845-434F-A2B9-E372F2B65DF1}"/>
              </a:ext>
            </a:extLst>
          </p:cNvPr>
          <p:cNvSpPr/>
          <p:nvPr/>
        </p:nvSpPr>
        <p:spPr>
          <a:xfrm>
            <a:off x="3121754" y="3761791"/>
            <a:ext cx="1930417" cy="8409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Bioretention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areas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A1E76C-CA29-4A20-A1DD-90742E08F975}"/>
              </a:ext>
            </a:extLst>
          </p:cNvPr>
          <p:cNvSpPr/>
          <p:nvPr/>
        </p:nvSpPr>
        <p:spPr>
          <a:xfrm>
            <a:off x="4994787" y="3634795"/>
            <a:ext cx="1481724" cy="7630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397889-171B-4AF0-ACE2-5A76BCC86240}"/>
              </a:ext>
            </a:extLst>
          </p:cNvPr>
          <p:cNvSpPr/>
          <p:nvPr/>
        </p:nvSpPr>
        <p:spPr>
          <a:xfrm>
            <a:off x="4943321" y="2564184"/>
            <a:ext cx="1481724" cy="47813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Caves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2072612-EDBD-4080-8D92-C382DB84348B}"/>
              </a:ext>
            </a:extLst>
          </p:cNvPr>
          <p:cNvSpPr/>
          <p:nvPr/>
        </p:nvSpPr>
        <p:spPr>
          <a:xfrm>
            <a:off x="2495508" y="2382002"/>
            <a:ext cx="1318835" cy="158886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 Areas, 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Wetlands,Streams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>
            <a:stCxn id="29" idx="5"/>
          </p:cNvCxnSpPr>
          <p:nvPr/>
        </p:nvCxnSpPr>
        <p:spPr>
          <a:xfrm>
            <a:off x="1959043" y="1635704"/>
            <a:ext cx="1028948" cy="43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86913" y="1541455"/>
            <a:ext cx="0" cy="330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5628" y="1511292"/>
            <a:ext cx="231972" cy="36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425628" y="4786882"/>
            <a:ext cx="388715" cy="77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2133600" y="36187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45371" y="3068761"/>
            <a:ext cx="460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34" idx="6"/>
          </p:cNvCxnSpPr>
          <p:nvPr/>
        </p:nvCxnSpPr>
        <p:spPr>
          <a:xfrm flipV="1">
            <a:off x="2314255" y="4118314"/>
            <a:ext cx="341924" cy="2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275444" y="4786882"/>
            <a:ext cx="712547" cy="50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194049" y="1871831"/>
            <a:ext cx="230995" cy="44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76511" y="1436237"/>
            <a:ext cx="1258753" cy="98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943321" y="4602778"/>
            <a:ext cx="352447" cy="43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918229" y="4602778"/>
            <a:ext cx="1015971" cy="69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612296" y="4365291"/>
            <a:ext cx="586596" cy="237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6612296" y="3761791"/>
            <a:ext cx="493591" cy="12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934200" y="1635704"/>
            <a:ext cx="2224964" cy="143606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State and Government :     -F&amp;W  -BLM   -Forestry  -Wildlife</a:t>
            </a:r>
          </a:p>
        </p:txBody>
      </p:sp>
      <p:cxnSp>
        <p:nvCxnSpPr>
          <p:cNvPr id="76" name="Straight Connector 75"/>
          <p:cNvCxnSpPr>
            <a:stCxn id="67" idx="3"/>
          </p:cNvCxnSpPr>
          <p:nvPr/>
        </p:nvCxnSpPr>
        <p:spPr>
          <a:xfrm flipH="1">
            <a:off x="6476511" y="2861460"/>
            <a:ext cx="783527" cy="180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2802683-5094-4A09-9552-FEC17447C9C0}"/>
              </a:ext>
            </a:extLst>
          </p:cNvPr>
          <p:cNvSpPr/>
          <p:nvPr/>
        </p:nvSpPr>
        <p:spPr>
          <a:xfrm>
            <a:off x="174700" y="4495800"/>
            <a:ext cx="2052059" cy="116302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Tribal  consultants</a:t>
            </a:r>
            <a:r>
              <a:rPr lang="en-US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429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7ABABA7-0420-4200-9B65-1C1967CE9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2" y="0"/>
            <a:ext cx="6857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3E380-9CD1-4ABA-A763-9F9D252B890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23623" y="2"/>
            <a:ext cx="3474545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D43EC1-35FA-4FC3-8526-F655CEB09D9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82673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llout: Right Arrow 21">
            <a:extLst>
              <a:ext uri="{FF2B5EF4-FFF2-40B4-BE49-F238E27FC236}">
                <a16:creationId xmlns:a16="http://schemas.microsoft.com/office/drawing/2014/main" id="{77766B75-2FF8-4DF3-8666-FA38EB11F02C}"/>
              </a:ext>
            </a:extLst>
          </p:cNvPr>
          <p:cNvSpPr/>
          <p:nvPr/>
        </p:nvSpPr>
        <p:spPr>
          <a:xfrm rot="5400000">
            <a:off x="1143992" y="-148652"/>
            <a:ext cx="1545408" cy="2895600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Step 1: Identify project- what will it be used for?</a:t>
            </a:r>
          </a:p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The Question.</a:t>
            </a:r>
          </a:p>
        </p:txBody>
      </p:sp>
      <p:sp>
        <p:nvSpPr>
          <p:cNvPr id="43" name="Callout: Right Arrow 25">
            <a:extLst>
              <a:ext uri="{FF2B5EF4-FFF2-40B4-BE49-F238E27FC236}">
                <a16:creationId xmlns:a16="http://schemas.microsoft.com/office/drawing/2014/main" id="{773DF308-A70C-4142-ABF1-6C0AA18DC31D}"/>
              </a:ext>
            </a:extLst>
          </p:cNvPr>
          <p:cNvSpPr/>
          <p:nvPr/>
        </p:nvSpPr>
        <p:spPr>
          <a:xfrm rot="5400000">
            <a:off x="1136717" y="1328304"/>
            <a:ext cx="1574907" cy="2895601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Step 2: Background information/data. Assess current conditions</a:t>
            </a:r>
          </a:p>
        </p:txBody>
      </p:sp>
      <p:sp>
        <p:nvSpPr>
          <p:cNvPr id="44" name="Callout: Right Arrow 26">
            <a:extLst>
              <a:ext uri="{FF2B5EF4-FFF2-40B4-BE49-F238E27FC236}">
                <a16:creationId xmlns:a16="http://schemas.microsoft.com/office/drawing/2014/main" id="{CBEB0711-E14F-4269-BD30-624A26FA82E8}"/>
              </a:ext>
            </a:extLst>
          </p:cNvPr>
          <p:cNvSpPr/>
          <p:nvPr/>
        </p:nvSpPr>
        <p:spPr>
          <a:xfrm rot="5400000">
            <a:off x="785984" y="3102619"/>
            <a:ext cx="2344032" cy="2895603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Step 3: assemble scientist(s), experts, </a:t>
            </a:r>
          </a:p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Community members, organizations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14E73B-EEE1-4D4E-9FE0-2B49C74D1564}"/>
              </a:ext>
            </a:extLst>
          </p:cNvPr>
          <p:cNvSpPr/>
          <p:nvPr/>
        </p:nvSpPr>
        <p:spPr>
          <a:xfrm>
            <a:off x="430314" y="5448327"/>
            <a:ext cx="2911707" cy="1329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Step 4: begin project</a:t>
            </a:r>
          </a:p>
          <a:p>
            <a:pPr algn="ctr" defTabSz="457200"/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6" name="Rectangle: Single Corner Rounded 29">
            <a:extLst>
              <a:ext uri="{FF2B5EF4-FFF2-40B4-BE49-F238E27FC236}">
                <a16:creationId xmlns:a16="http://schemas.microsoft.com/office/drawing/2014/main" id="{7494DD95-E6A4-432F-9962-164197BAAE49}"/>
              </a:ext>
            </a:extLst>
          </p:cNvPr>
          <p:cNvSpPr/>
          <p:nvPr/>
        </p:nvSpPr>
        <p:spPr>
          <a:xfrm>
            <a:off x="3428999" y="526444"/>
            <a:ext cx="5324857" cy="1329787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historical descriptions.</a:t>
            </a:r>
          </a:p>
          <a:p>
            <a:pPr marL="342900" indent="-342900" defTabSz="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Examine historical and recent photographs and verbal histories.</a:t>
            </a:r>
          </a:p>
          <a:p>
            <a:pPr marL="342900" indent="-342900" defTabSz="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Assess scope of project idea and its ramifications.</a:t>
            </a:r>
          </a:p>
        </p:txBody>
      </p:sp>
      <p:sp>
        <p:nvSpPr>
          <p:cNvPr id="47" name="Rectangle: Single Corner Rounded 30">
            <a:extLst>
              <a:ext uri="{FF2B5EF4-FFF2-40B4-BE49-F238E27FC236}">
                <a16:creationId xmlns:a16="http://schemas.microsoft.com/office/drawing/2014/main" id="{37C0DEE9-A2B2-471F-B1D4-A2AC05046106}"/>
              </a:ext>
            </a:extLst>
          </p:cNvPr>
          <p:cNvSpPr/>
          <p:nvPr/>
        </p:nvSpPr>
        <p:spPr>
          <a:xfrm>
            <a:off x="3428998" y="1937456"/>
            <a:ext cx="5324857" cy="1626102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quality of available data? determine extent of field surveys required.</a:t>
            </a:r>
          </a:p>
          <a:p>
            <a:pPr marL="342900" indent="-342900" defTabSz="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Determine sites to be surveyed.</a:t>
            </a:r>
          </a:p>
          <a:p>
            <a:pPr marL="342900" indent="-342900" defTabSz="457200">
              <a:buFont typeface="+mj-lt"/>
              <a:buAutoNum type="alphaLcParenR"/>
            </a:pP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i.d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scientists/expert that would benefit from the data and collaboration.</a:t>
            </a:r>
          </a:p>
          <a:p>
            <a:pPr marL="342900" indent="-342900" defTabSz="4572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8" name="Rectangle: Single Corner Rounded 31">
            <a:extLst>
              <a:ext uri="{FF2B5EF4-FFF2-40B4-BE49-F238E27FC236}">
                <a16:creationId xmlns:a16="http://schemas.microsoft.com/office/drawing/2014/main" id="{BE6EAE81-C949-4F33-87BB-53A4A7FF0E5C}"/>
              </a:ext>
            </a:extLst>
          </p:cNvPr>
          <p:cNvSpPr/>
          <p:nvPr/>
        </p:nvSpPr>
        <p:spPr>
          <a:xfrm>
            <a:off x="3447165" y="3520826"/>
            <a:ext cx="5324857" cy="1729738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Prepare inventory ‘tool’ and methods.</a:t>
            </a:r>
          </a:p>
          <a:p>
            <a:pPr marL="342900" indent="-342900" defTabSz="457200">
              <a:buAutoNum type="alphaLcParenR" startAt="2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Develop ‘advisory panel’.</a:t>
            </a:r>
          </a:p>
          <a:p>
            <a:pPr marL="342900" indent="-342900" defTabSz="457200">
              <a:buAutoNum type="alphaLcParenR" startAt="2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Public meetings, presentations, collaborations and connections.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9" name="Rectangle: Single Corner Rounded 32">
            <a:extLst>
              <a:ext uri="{FF2B5EF4-FFF2-40B4-BE49-F238E27FC236}">
                <a16:creationId xmlns:a16="http://schemas.microsoft.com/office/drawing/2014/main" id="{3487FBE7-88F3-41D1-9DCF-FDA0AEF9B3F4}"/>
              </a:ext>
            </a:extLst>
          </p:cNvPr>
          <p:cNvSpPr/>
          <p:nvPr/>
        </p:nvSpPr>
        <p:spPr>
          <a:xfrm>
            <a:off x="3450208" y="5433339"/>
            <a:ext cx="5324857" cy="1329786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a) Maintain connection with scientists and advisory panel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90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3921249"/>
            <a:ext cx="3187171" cy="2853624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Citizen Science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Association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25" y="609600"/>
            <a:ext cx="4841662" cy="518381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* Why is it important?</a:t>
            </a:r>
          </a:p>
          <a:p>
            <a:pPr marL="0" indent="0"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                   * How is it used?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            * What do you do with all                			           that data??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            * Collaborations with …………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* The essence of ‘out of the 4 walls thinking and education’ – ‘Experiential Education’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* Collaboration with schools, organizations, individuals …and research scientists around the country and the world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D0468-EEF5-44F6-B2FD-D1CBA1C2CD28}"/>
              </a:ext>
            </a:extLst>
          </p:cNvPr>
          <p:cNvSpPr/>
          <p:nvPr/>
        </p:nvSpPr>
        <p:spPr>
          <a:xfrm>
            <a:off x="175761" y="3921249"/>
            <a:ext cx="337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www.citizenscience.org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3" name="Picture 22" descr="ma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640"/>
            <a:ext cx="4900070" cy="3590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291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BB3F9-D6F7-4F6A-8843-9FEBA15E49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18" y="-78720"/>
            <a:ext cx="3240822" cy="327912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Several Citizen Science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780" y="379933"/>
            <a:ext cx="5586420" cy="647331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Cornel Lab of Ornithology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www.birds.cornell.edu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Nature’s Notebook  -  National Phenology Network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www.usanpn.org/natures_notebook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NestWatch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4"/>
              </a:rPr>
              <a:t>www.nestwatch.org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MonarchWatch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5"/>
              </a:rPr>
              <a:t>www.monarchwatch.org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BumbleBeeWatch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6"/>
              </a:rPr>
              <a:t>www.bumblebeewatch.org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Project Budburst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7"/>
              </a:rPr>
              <a:t>www.budburst.org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Habitat Network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8"/>
              </a:rPr>
              <a:t>www.yardmap.org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Pond Watch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9"/>
              </a:rPr>
              <a:t>www.pondwatch.org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Xerces Society Migratory dragonfly partnership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www.migratorydragonflypartnership.org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2" descr="C:\Users\Jeff\Documents\dragonflies of Missouri\easternamberwing_mal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4820"/>
            <a:ext cx="3048000" cy="2100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81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B17EF-74EB-4C33-B2E2-8E727B2E7D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42F85E-4939-431E-8B4A-EC07C8E0AB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79933"/>
            <a:ext cx="5638800" cy="647331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Early Detection and Distribution Mapping System (for invasive species)  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https://www.eddmaps.org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Reporting Invasive Species across US and Canada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https://bugwoodcloud.org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Finding Science projects: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https://scistarter.com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International Naturalist – Nature Observations: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https://www.inaturalist.org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National Geographic Society :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https://www.nationalgeographic.org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 “The Great Nature Project’  and   ‘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</a:rPr>
              <a:t>FieldScope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The Scientific American:  Connecting researchers and the public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https://www.scientificamerican.com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:    ‘The Plastic Tide’;    ‘Michigan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</a:rPr>
              <a:t>Herp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 Atlas’;      ‘Plants of Concern’;    ‘Weather-IT’ …….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Bat Detective- researching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</a:rPr>
              <a:t>Pipistrels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 around the world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https://www.batdetective.org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The Wonder of Fireflies-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</a:rPr>
              <a:t>FireflyWatch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:  (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https://legacy.mos.org/fireflywatch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2" descr="collect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5" y="381000"/>
            <a:ext cx="3228975" cy="3171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6" descr="apps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9" y="3909804"/>
            <a:ext cx="2668905" cy="221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7351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14843</TotalTime>
  <Words>1313</Words>
  <Application>Microsoft Office PowerPoint</Application>
  <PresentationFormat>On-screen Show (4:3)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Using Citizen Science, Education and Community Involvement –   to Preserve, Protect and Restore the Unique Springs and Wetlands of the Southwest </vt:lpstr>
      <vt:lpstr>Jeff Depew</vt:lpstr>
      <vt:lpstr>  Current Collaborations</vt:lpstr>
      <vt:lpstr>Today’s Topics</vt:lpstr>
      <vt:lpstr>PowerPoint Presentation</vt:lpstr>
      <vt:lpstr>PowerPoint Presentation</vt:lpstr>
      <vt:lpstr>Citizen Science Association  </vt:lpstr>
      <vt:lpstr>Several Citizen Science  Organizations</vt:lpstr>
      <vt:lpstr>PowerPoint Presentation</vt:lpstr>
      <vt:lpstr>Education, Curriculum and Citizen Science  Resource Books</vt:lpstr>
      <vt:lpstr>PowerPoint Presentation</vt:lpstr>
      <vt:lpstr>Southwest Ecoregion:  Acequias, Swales, Arroyos, Cienegas, Streams, Springs, Vernal ‘ponds’ ….and Bioretention Ponds </vt:lpstr>
      <vt:lpstr>Restoration and Preservation of habitats:    Opportunities for collaboration –   Research, Education, Citizen Science and community involvement </vt:lpstr>
      <vt:lpstr>‘Postage Stamp Habitats’       ‘Migratory Waystations’</vt:lpstr>
      <vt:lpstr>Research Opportunities</vt:lpstr>
      <vt:lpstr>Examples of research and education:  Bioretention Pond, Vernal pools, Springs, Wetlands</vt:lpstr>
      <vt:lpstr>PowerPoint Presentation</vt:lpstr>
      <vt:lpstr>Examples of  Research, Education, Community Involvement and Citizen Science:  Habitat Restoration</vt:lpstr>
      <vt:lpstr>Why is this important?         Why should we care?</vt:lpstr>
      <vt:lpstr>Contact Information: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Bioretention Ponds, Acacias, Swales, Arroyos and other little appreciated “Natural Areas”…..as a source of Restoration and Community Education</dc:title>
  <dc:creator>Jeff</dc:creator>
  <cp:lastModifiedBy>jeffey depew</cp:lastModifiedBy>
  <cp:revision>220</cp:revision>
  <dcterms:created xsi:type="dcterms:W3CDTF">2017-11-30T22:11:14Z</dcterms:created>
  <dcterms:modified xsi:type="dcterms:W3CDTF">2018-06-06T14:17:03Z</dcterms:modified>
</cp:coreProperties>
</file>